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96" r:id="rId3"/>
    <p:sldId id="294" r:id="rId4"/>
    <p:sldId id="299" r:id="rId5"/>
    <p:sldId id="272" r:id="rId6"/>
    <p:sldId id="257" r:id="rId7"/>
    <p:sldId id="261" r:id="rId8"/>
    <p:sldId id="258" r:id="rId9"/>
    <p:sldId id="259" r:id="rId10"/>
    <p:sldId id="260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ilyK/AVOW6bQ4VlKNLS/p89pZD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/>
    <p:restoredTop sz="92150"/>
  </p:normalViewPr>
  <p:slideViewPr>
    <p:cSldViewPr snapToGrid="0">
      <p:cViewPr varScale="1">
        <p:scale>
          <a:sx n="133" d="100"/>
          <a:sy n="133" d="100"/>
        </p:scale>
        <p:origin x="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05f4aa5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1305f4aa5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endParaRPr dirty="0"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050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C3DE-8A07-5B42-9C72-42035C626E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study of </a:t>
            </a:r>
            <a:r>
              <a:rPr lang="en-US" dirty="0" err="1"/>
              <a:t>heliophysics</a:t>
            </a:r>
            <a:r>
              <a:rPr lang="en-US" dirty="0"/>
              <a:t> spans a number of different sub communities, each with its own heritage of</a:t>
            </a:r>
          </a:p>
          <a:p>
            <a:r>
              <a:rPr lang="en-US" dirty="0"/>
              <a:t>instrumentation and software practices. It is not expected that a single package could successfully meet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the needs of the whole community. There are different technical challenges within each discipline that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necessitate different solutions and different approaches to science software. For example, solar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measurements are largely dominated by remote images however ionosphere/thermosphere measurements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can include remote images, radar measurements, in situ satellite based measurements, all-sky ground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based cameras, GPS networks, magnetometer networks, etc. A single package that tried to solve all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problems for everyone will likely not work for anyone</a:t>
            </a:r>
            <a:endParaRPr lang="en-US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en-US" dirty="0">
                <a:ea typeface="Calibri"/>
                <a:cs typeface="+mn-lt"/>
              </a:rPr>
            </a:br>
            <a:r>
              <a:rPr lang="en-US" dirty="0">
                <a:ea typeface="Calibri"/>
                <a:cs typeface="Calibri"/>
              </a:rPr>
              <a:t>Unlike </a:t>
            </a:r>
            <a:r>
              <a:rPr lang="en-US" dirty="0" err="1">
                <a:ea typeface="Calibri"/>
                <a:cs typeface="Calibri"/>
              </a:rPr>
              <a:t>astropy</a:t>
            </a:r>
            <a:r>
              <a:rPr lang="en-US" dirty="0">
                <a:ea typeface="Calibri"/>
                <a:cs typeface="Calibri"/>
              </a:rPr>
              <a:t>, etc. That do have one package (and perhaps affiliated packages).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C3DE-8A07-5B42-9C72-42035C626E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5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are we at now?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Core packages</a:t>
            </a:r>
            <a:endParaRPr lang="en-US" dirty="0">
              <a:cs typeface="Calibri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PlasmaPy</a:t>
            </a:r>
            <a:r>
              <a:rPr lang="en-US" dirty="0"/>
              <a:t> – Python package for plasma physics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SunPy</a:t>
            </a:r>
            <a:r>
              <a:rPr lang="en-US" dirty="0"/>
              <a:t> - Python for Solar physics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SpacePy</a:t>
            </a:r>
            <a:r>
              <a:rPr lang="en-US" dirty="0"/>
              <a:t> – space science library for Python. Includes file I/O, time and coordinate conversions, common analysis techniques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pysat</a:t>
            </a:r>
            <a:r>
              <a:rPr lang="en-US" dirty="0"/>
              <a:t> – management and analysis tool for satellite and radar data</a:t>
            </a:r>
          </a:p>
          <a:p>
            <a:pPr marL="628650" lvl="1" indent="-171450">
              <a:buFont typeface="Arial,Sans-Serif" panose="020B0604020202020204" pitchFamily="34" charset="0"/>
              <a:buChar char="•"/>
            </a:pPr>
            <a:r>
              <a:rPr lang="en-US" dirty="0" err="1"/>
              <a:t>Kamodo</a:t>
            </a:r>
            <a:r>
              <a:rPr lang="en-US" dirty="0"/>
              <a:t> - CCMC tool for access, interpolation, and visualization of space weather models and data</a:t>
            </a:r>
          </a:p>
          <a:p>
            <a:pPr marL="628650" lvl="1" indent="-171450">
              <a:buFont typeface="Arial,Sans-Serif" panose="020B0604020202020204" pitchFamily="34" charset="0"/>
              <a:buChar char="•"/>
            </a:pPr>
            <a:r>
              <a:rPr lang="en-US" dirty="0" err="1"/>
              <a:t>pySPEDAS</a:t>
            </a:r>
            <a:r>
              <a:rPr lang="en-US" dirty="0"/>
              <a:t> - Tools for loading, analysis and plotting of data from various </a:t>
            </a:r>
            <a:r>
              <a:rPr lang="en-US" dirty="0" err="1"/>
              <a:t>heliophysics</a:t>
            </a:r>
            <a:r>
              <a:rPr lang="en-US" dirty="0"/>
              <a:t> missions and ground magnetometers</a:t>
            </a:r>
          </a:p>
          <a:p>
            <a:pPr marL="628650" lvl="1" indent="-171450">
              <a:buFont typeface="Arial,Sans-Serif" panose="020B0604020202020204" pitchFamily="34" charset="0"/>
              <a:buChar char="•"/>
            </a:pPr>
            <a:r>
              <a:rPr lang="en-US" dirty="0"/>
              <a:t>HAPI client - Access time series data access from many sources</a:t>
            </a:r>
            <a:endParaRPr lang="en-US" dirty="0">
              <a:cs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5C3DE-8A07-5B42-9C72-42035C626E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39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707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0ee7fdce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130ee7fdc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12" Type="http://schemas.openxmlformats.org/officeDocument/2006/relationships/hyperlink" Target="https://pyhc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iopython.org/docs/code_of_conduc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mailto:pyhc-confidential@lasp.colorado.ed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liophysicsPy/summer-schoo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872342" y="1187678"/>
            <a:ext cx="6064238" cy="224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PyHC + Summer School Introduction</a:t>
            </a:r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4019132"/>
            <a:ext cx="9144000" cy="184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688"/>
              <a:buNone/>
            </a:pPr>
            <a:r>
              <a:rPr lang="en-US" sz="3050" b="1" dirty="0"/>
              <a:t>Julie Barnum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i="1" dirty="0"/>
              <a:t>LASP/University of Colorado Boulder</a:t>
            </a: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PyHC 2024 Summer School, 20 May 2024</a:t>
            </a:r>
            <a:endParaRPr dirty="0"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6580" y="1331005"/>
            <a:ext cx="2097408" cy="210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05f4aa571_0_0"/>
          <p:cNvSpPr/>
          <p:nvPr/>
        </p:nvSpPr>
        <p:spPr>
          <a:xfrm>
            <a:off x="-1" y="0"/>
            <a:ext cx="12192000" cy="1502100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305f4aa571_0_0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Miscellaneous</a:t>
            </a:r>
            <a:endParaRPr/>
          </a:p>
        </p:txBody>
      </p:sp>
      <p:sp>
        <p:nvSpPr>
          <p:cNvPr id="122" name="Google Shape;122;g1305f4aa571_0_0"/>
          <p:cNvSpPr txBox="1">
            <a:spLocks noGrp="1"/>
          </p:cNvSpPr>
          <p:nvPr>
            <p:ph type="body" idx="1"/>
          </p:nvPr>
        </p:nvSpPr>
        <p:spPr>
          <a:xfrm>
            <a:off x="838200" y="1749425"/>
            <a:ext cx="10515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151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5"/>
              <a:buChar char="•"/>
            </a:pPr>
            <a:r>
              <a:rPr lang="en-US" sz="2845" dirty="0"/>
              <a:t>Parking</a:t>
            </a:r>
          </a:p>
          <a:p>
            <a:pPr marL="685800" lvl="1" indent="-231517">
              <a:spcBef>
                <a:spcPts val="0"/>
              </a:spcBef>
              <a:buSzPts val="2845"/>
            </a:pPr>
            <a:r>
              <a:rPr lang="en-US" sz="2445" dirty="0"/>
              <a:t>Passes required, if you haven’t gotten one and are parking on campus, head to the front desk</a:t>
            </a:r>
          </a:p>
          <a:p>
            <a:pPr marL="228600" lvl="0" indent="-23151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5"/>
              <a:buChar char="•"/>
            </a:pPr>
            <a:r>
              <a:rPr lang="en-US" sz="2845" dirty="0"/>
              <a:t>Restrooms </a:t>
            </a:r>
          </a:p>
          <a:p>
            <a:pPr marL="685800" lvl="1" indent="-231517">
              <a:spcBef>
                <a:spcPts val="0"/>
              </a:spcBef>
              <a:buSzPts val="2845"/>
            </a:pPr>
            <a:r>
              <a:rPr lang="en-US" sz="2445" dirty="0"/>
              <a:t>Past main entrance area to the right and turn right down the hallway. First couple sets of door to the right.</a:t>
            </a:r>
          </a:p>
          <a:p>
            <a:pPr marL="228600" indent="-231517">
              <a:spcBef>
                <a:spcPts val="0"/>
              </a:spcBef>
              <a:buSzPts val="2845"/>
            </a:pPr>
            <a:r>
              <a:rPr lang="en-US" sz="2845" dirty="0"/>
              <a:t>Lunches</a:t>
            </a:r>
          </a:p>
          <a:p>
            <a:pPr marL="685800" lvl="1" indent="-231517">
              <a:spcBef>
                <a:spcPts val="0"/>
              </a:spcBef>
              <a:buSzPts val="2845"/>
            </a:pPr>
            <a:r>
              <a:rPr lang="en-US" sz="2445" dirty="0"/>
              <a:t>Sign ups at front for being willing to drive people to lunch and/or pick up food orders.</a:t>
            </a:r>
          </a:p>
          <a:p>
            <a:pPr marL="685800" lvl="1" indent="-231517">
              <a:spcBef>
                <a:spcPts val="0"/>
              </a:spcBef>
              <a:buSzPts val="2845"/>
            </a:pPr>
            <a:r>
              <a:rPr lang="en-US" sz="2445" dirty="0"/>
              <a:t>There is </a:t>
            </a:r>
            <a:r>
              <a:rPr lang="en-US" sz="2445" dirty="0" err="1"/>
              <a:t>Etais</a:t>
            </a:r>
            <a:r>
              <a:rPr lang="en-US" sz="2445" dirty="0"/>
              <a:t> nearby, but might get overwhelmed with all of us there</a:t>
            </a:r>
          </a:p>
          <a:p>
            <a:pPr marL="228600" lvl="0" indent="-23151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5"/>
              <a:buChar char="•"/>
            </a:pPr>
            <a:r>
              <a:rPr lang="en-US" sz="2845" dirty="0"/>
              <a:t>If you post on SM, use the #pyhcschool24 hashtag </a:t>
            </a:r>
          </a:p>
          <a:p>
            <a:pPr marL="228600" lvl="0" indent="-23151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5"/>
              <a:buChar char="•"/>
            </a:pPr>
            <a:r>
              <a:rPr lang="en-US" sz="2845" dirty="0"/>
              <a:t>We have stickers for you all 🫡</a:t>
            </a:r>
            <a:endParaRPr sz="2845" dirty="0"/>
          </a:p>
        </p:txBody>
      </p:sp>
      <p:pic>
        <p:nvPicPr>
          <p:cNvPr id="123" name="Google Shape;123;g1305f4aa57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PyHC Mission Statement</a:t>
            </a:r>
            <a:endParaRPr dirty="0"/>
          </a:p>
        </p:txBody>
      </p: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838200" y="1880053"/>
            <a:ext cx="10515600" cy="446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3335" indent="0" algn="ctr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Promote sustainable open-source Python software</a:t>
            </a:r>
            <a:r>
              <a:rPr lang="en-US" sz="3200" dirty="0"/>
              <a:t>;</a:t>
            </a:r>
            <a:br>
              <a:rPr lang="en-US" sz="3200" dirty="0"/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13335" indent="0" algn="ctr">
              <a:spcBef>
                <a:spcPts val="0"/>
              </a:spcBef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Improve communication and collaboration between disciplines, developers, and users</a:t>
            </a:r>
            <a:r>
              <a:rPr lang="en-US" dirty="0"/>
              <a:t>; </a:t>
            </a:r>
            <a:br>
              <a:rPr lang="en-US" dirty="0"/>
            </a:br>
            <a:endParaRPr lang="en-US">
              <a:solidFill>
                <a:srgbClr val="C04F15"/>
              </a:solidFill>
            </a:endParaRPr>
          </a:p>
          <a:p>
            <a:pPr marL="13335" indent="0" algn="ctr">
              <a:spcBef>
                <a:spcPts val="0"/>
              </a:spcBef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Establish/maintain development standards</a:t>
            </a:r>
            <a:r>
              <a:rPr lang="en-US" dirty="0"/>
              <a:t>; </a:t>
            </a:r>
            <a:br>
              <a:rPr lang="en-US" dirty="0"/>
            </a:br>
            <a:r>
              <a:rPr lang="en-US" dirty="0"/>
              <a:t> </a:t>
            </a:r>
          </a:p>
          <a:p>
            <a:pPr marL="13335" indent="0" algn="ctr">
              <a:spcBef>
                <a:spcPts val="0"/>
              </a:spcBef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Foster interoperability and reproducibility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8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739230-678B-A94B-B55A-A2824E2B499E}"/>
              </a:ext>
            </a:extLst>
          </p:cNvPr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EEBBE-DB4B-6E43-9632-D4114060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PyHC, a Grassroots Effort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789A2-BFEF-0944-82C8-3C7F4184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388" y="72357"/>
            <a:ext cx="1368165" cy="1368165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2C7414C0-2AA8-3C11-ECBB-DC73B8918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9" y="1819061"/>
            <a:ext cx="219487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TESS 2018 logo. This will take you to the homepage">
            <a:extLst>
              <a:ext uri="{FF2B5EF4-FFF2-40B4-BE49-F238E27FC236}">
                <a16:creationId xmlns:a16="http://schemas.microsoft.com/office/drawing/2014/main" id="{DC6CFE83-E244-79C5-59FB-7056BEE51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726" y="2567111"/>
            <a:ext cx="2900847" cy="222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494F4-07F4-B79D-5C59-2CBF379F8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332" y="3429000"/>
            <a:ext cx="2668329" cy="2268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FAB39-C7D5-0FF9-A77E-EA025E30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420" y="4266532"/>
            <a:ext cx="2591468" cy="2591468"/>
          </a:xfrm>
          <a:prstGeom prst="rect">
            <a:avLst/>
          </a:prstGeom>
        </p:spPr>
      </p:pic>
      <p:pic>
        <p:nvPicPr>
          <p:cNvPr id="18438" name="Picture 6" descr="Caring for Small, Young Trees - Advanced Tree &amp; Shrub Care, Inc.">
            <a:extLst>
              <a:ext uri="{FF2B5EF4-FFF2-40B4-BE49-F238E27FC236}">
                <a16:creationId xmlns:a16="http://schemas.microsoft.com/office/drawing/2014/main" id="{81E5E8AA-54E3-8838-165E-150828F17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5"/>
          <a:stretch/>
        </p:blipFill>
        <p:spPr bwMode="auto">
          <a:xfrm>
            <a:off x="1272042" y="4260655"/>
            <a:ext cx="1050972" cy="120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Quercus virginiana (Bay Live Oak, Live Oak, Oaks, Plateau Oak, Scrub Oak,  Southern Live Oak) | North Carolina Extension Gardener Plant Toolbox">
            <a:extLst>
              <a:ext uri="{FF2B5EF4-FFF2-40B4-BE49-F238E27FC236}">
                <a16:creationId xmlns:a16="http://schemas.microsoft.com/office/drawing/2014/main" id="{FAD56245-C64E-A60E-7E2D-21A672CAD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002" y="2909091"/>
            <a:ext cx="1934303" cy="12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4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739230-678B-A94B-B55A-A2824E2B499E}"/>
              </a:ext>
            </a:extLst>
          </p:cNvPr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EEBBE-DB4B-6E43-9632-D4114060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Organizational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789A2-BFEF-0944-82C8-3C7F4184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388" y="72357"/>
            <a:ext cx="1368165" cy="1368165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7A04732-D975-6062-5719-E16796934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691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Leadership team ✅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Steering committee 🚫 (</a:t>
            </a:r>
            <a:r>
              <a:rPr lang="en-US" sz="2400" dirty="0" err="1">
                <a:ea typeface="+mn-lt"/>
                <a:cs typeface="+mn-lt"/>
              </a:rPr>
              <a:t>ish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Regular communications ✅</a:t>
            </a:r>
          </a:p>
          <a:p>
            <a:pPr marL="0" indent="0">
              <a:buNone/>
            </a:pPr>
            <a:r>
              <a:rPr lang="en-US" sz="2400" dirty="0"/>
              <a:t>One package to rule them all 🚫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Effort consolidation where possible ✅</a:t>
            </a:r>
            <a:endParaRPr lang="en-US" dirty="0"/>
          </a:p>
        </p:txBody>
      </p:sp>
      <p:pic>
        <p:nvPicPr>
          <p:cNvPr id="7" name="Picture 6" descr="A screenshot of a group of people&#10;&#10;Description automatically generated">
            <a:extLst>
              <a:ext uri="{FF2B5EF4-FFF2-40B4-BE49-F238E27FC236}">
                <a16:creationId xmlns:a16="http://schemas.microsoft.com/office/drawing/2014/main" id="{6ECB1F74-16F7-1BED-4EC4-704B6C8BA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331" y="1627655"/>
            <a:ext cx="1782296" cy="1799665"/>
          </a:xfrm>
          <a:prstGeom prst="rect">
            <a:avLst/>
          </a:prstGeom>
        </p:spPr>
      </p:pic>
      <p:pic>
        <p:nvPicPr>
          <p:cNvPr id="9" name="Picture 8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EC969FF8-6E73-6E1D-4C0E-89B3F4639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635" y="1625413"/>
            <a:ext cx="4267200" cy="470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D62A17-7D4F-59D9-DAED-AB029371586F}"/>
              </a:ext>
            </a:extLst>
          </p:cNvPr>
          <p:cNvSpPr txBox="1"/>
          <p:nvPr/>
        </p:nvSpPr>
        <p:spPr>
          <a:xfrm>
            <a:off x="9368117" y="6331323"/>
            <a:ext cx="19834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/>
              <a:t>* not all-inclusive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0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739230-678B-A94B-B55A-A2824E2B499E}"/>
              </a:ext>
            </a:extLst>
          </p:cNvPr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EEBBE-DB4B-6E43-9632-D4114060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PyHC Projects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789A2-BFEF-0944-82C8-3C7F4184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388" y="72357"/>
            <a:ext cx="1368165" cy="13681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B443E4-EA2E-3344-96F7-E1824C31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59" y="1819060"/>
            <a:ext cx="5454048" cy="472210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83 packages </a:t>
            </a:r>
          </a:p>
          <a:p>
            <a:r>
              <a:rPr lang="en-US" dirty="0"/>
              <a:t>Core Packages</a:t>
            </a:r>
          </a:p>
          <a:p>
            <a:pPr lvl="1"/>
            <a:r>
              <a:rPr lang="en-US" dirty="0"/>
              <a:t>PlasmaPy, SunPy, SpacePy, pysat, HAPI, Kamodo, pySPEDAS</a:t>
            </a:r>
            <a:endParaRPr lang="en-US" dirty="0">
              <a:cs typeface="Calibri"/>
            </a:endParaRPr>
          </a:p>
          <a:p>
            <a:r>
              <a:rPr lang="en-US" dirty="0"/>
              <a:t>Other &amp; Un-Evaluated</a:t>
            </a:r>
            <a:r>
              <a:rPr lang="en-US" dirty="0">
                <a:ea typeface="+mn-lt"/>
                <a:cs typeface="+mn-lt"/>
              </a:rPr>
              <a:t> Packages</a:t>
            </a:r>
          </a:p>
          <a:p>
            <a:r>
              <a:rPr lang="en-US" dirty="0"/>
              <a:t>Domains</a:t>
            </a:r>
          </a:p>
          <a:p>
            <a:pPr lvl="1"/>
            <a:r>
              <a:rPr lang="en-US" dirty="0"/>
              <a:t>Solar, </a:t>
            </a:r>
            <a:r>
              <a:rPr lang="en-US" dirty="0" err="1"/>
              <a:t>Heliospheric</a:t>
            </a:r>
            <a:r>
              <a:rPr lang="en-US" dirty="0"/>
              <a:t>, and Geospace Sciences (Magnetosphere) and ITM</a:t>
            </a:r>
          </a:p>
          <a:p>
            <a:pPr lvl="1"/>
            <a:r>
              <a:rPr lang="en-US" dirty="0"/>
              <a:t>Model output analysis, ML, plotting, wrappers for other libraries, CDF writers,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43304-AAC2-6AA9-FAD8-B96B3010C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579" y="3375964"/>
            <a:ext cx="1531097" cy="1598153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B78DD17-FD5D-28D7-96ED-7F01ED23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966" y="3275488"/>
            <a:ext cx="1698629" cy="16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BA48C69-5207-AF14-4CC0-35F410C21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527766"/>
            <a:ext cx="1943147" cy="130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A092E61-BC5A-EBCD-9728-0D494099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464" y="2113988"/>
            <a:ext cx="2538540" cy="81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D3D860-7BF6-6B79-AF48-7AA11336A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464" y="5304002"/>
            <a:ext cx="2428607" cy="80144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7398044-90C2-7FAB-B346-11CC805D0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2681" y="5089669"/>
            <a:ext cx="3224872" cy="1230106"/>
          </a:xfrm>
          <a:prstGeom prst="rect">
            <a:avLst/>
          </a:prstGeom>
        </p:spPr>
      </p:pic>
      <p:pic>
        <p:nvPicPr>
          <p:cNvPr id="1044" name="Picture 20" descr="HSO Connect Data and Modeling Resources Portal">
            <a:extLst>
              <a:ext uri="{FF2B5EF4-FFF2-40B4-BE49-F238E27FC236}">
                <a16:creationId xmlns:a16="http://schemas.microsoft.com/office/drawing/2014/main" id="{10C38AF8-4E85-FEBA-A4B9-6F065AFA8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579" y="1666093"/>
            <a:ext cx="1662453" cy="162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C653B-82AE-8503-4453-AEB7FD4D275D}"/>
              </a:ext>
            </a:extLst>
          </p:cNvPr>
          <p:cNvSpPr txBox="1"/>
          <p:nvPr/>
        </p:nvSpPr>
        <p:spPr>
          <a:xfrm>
            <a:off x="7928269" y="6300205"/>
            <a:ext cx="264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2"/>
              </a:rPr>
              <a:t>https://pyhc.org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16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Summer School Agenda</a:t>
            </a: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Day 1: </a:t>
            </a:r>
          </a:p>
          <a:p>
            <a:pPr marL="685800" lvl="1" indent="-228600">
              <a:buSzPts val="2400"/>
            </a:pPr>
            <a:r>
              <a:rPr lang="en-US" dirty="0"/>
              <a:t>Plenary talk, HelioCloud intro, </a:t>
            </a:r>
            <a:r>
              <a:rPr lang="en-US" dirty="0" err="1"/>
              <a:t>AstroPy</a:t>
            </a:r>
            <a:r>
              <a:rPr lang="en-US" dirty="0"/>
              <a:t>, </a:t>
            </a:r>
            <a:r>
              <a:rPr lang="en-US" dirty="0" err="1"/>
              <a:t>SunPy</a:t>
            </a:r>
            <a:r>
              <a:rPr lang="en-US" dirty="0"/>
              <a:t>, PlasmaPy</a:t>
            </a:r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Day 2:</a:t>
            </a:r>
            <a:endParaRPr dirty="0"/>
          </a:p>
          <a:p>
            <a:pPr marL="685800" lvl="1" indent="-228600"/>
            <a:r>
              <a:rPr lang="en-US" dirty="0" err="1"/>
              <a:t>PySPEDAS</a:t>
            </a:r>
            <a:r>
              <a:rPr lang="en-US" dirty="0"/>
              <a:t>, SpacePy, </a:t>
            </a:r>
            <a:r>
              <a:rPr lang="en-US" dirty="0" err="1"/>
              <a:t>pysat</a:t>
            </a:r>
            <a:r>
              <a:rPr lang="en-US" dirty="0"/>
              <a:t>, </a:t>
            </a:r>
            <a:r>
              <a:rPr lang="en-US" dirty="0" err="1"/>
              <a:t>Kamodo</a:t>
            </a:r>
            <a:r>
              <a:rPr lang="en-US" dirty="0"/>
              <a:t>, </a:t>
            </a:r>
            <a:r>
              <a:rPr lang="en-US" dirty="0" err="1"/>
              <a:t>MadrigalWeb</a:t>
            </a:r>
            <a:endParaRPr lang="en-US" dirty="0"/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Day 3: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Time + coords in PyHC, “How To” sessions, panel session, and posters</a:t>
            </a:r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>
                <a:solidFill>
                  <a:schemeClr val="tx1"/>
                </a:solidFill>
              </a:rPr>
              <a:t>Day 4:</a:t>
            </a:r>
          </a:p>
          <a:p>
            <a:pPr marL="685800" lvl="1" indent="-228600">
              <a:buSzPts val="2400"/>
            </a:pPr>
            <a:r>
              <a:rPr lang="en-US" dirty="0">
                <a:solidFill>
                  <a:schemeClr val="tx1"/>
                </a:solidFill>
              </a:rPr>
              <a:t>Multi-package use cases, PyHC Challenge Ladder (prizes! 👀)</a:t>
            </a:r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>
                <a:solidFill>
                  <a:schemeClr val="tx1"/>
                </a:solidFill>
              </a:rPr>
              <a:t>Day 5: </a:t>
            </a:r>
          </a:p>
          <a:p>
            <a:pPr marL="685800" lvl="1" indent="-228600">
              <a:buSzPts val="2400"/>
            </a:pPr>
            <a:r>
              <a:rPr lang="en-US" dirty="0">
                <a:solidFill>
                  <a:schemeClr val="tx1"/>
                </a:solidFill>
              </a:rPr>
              <a:t>ML in Helio, searching for data, wrap up</a:t>
            </a:r>
          </a:p>
          <a:p>
            <a:pPr marL="0" indent="0">
              <a:buSzPts val="2400"/>
              <a:buNone/>
            </a:pPr>
            <a:r>
              <a:rPr lang="en-US" dirty="0">
                <a:solidFill>
                  <a:schemeClr val="tx1"/>
                </a:solidFill>
              </a:rPr>
              <a:t>Lunch is on your own</a:t>
            </a:r>
            <a:endParaRPr dirty="0">
              <a:solidFill>
                <a:schemeClr val="tx1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99" name="Google Shape;9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Summer School Extras</a:t>
            </a:r>
            <a:endParaRPr dirty="0"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Day 2:</a:t>
            </a:r>
            <a:endParaRPr dirty="0"/>
          </a:p>
          <a:p>
            <a:pPr marL="685800" lvl="1" indent="-228600"/>
            <a:r>
              <a:rPr lang="en-US" dirty="0"/>
              <a:t>Self-sponsored reception at Avanti </a:t>
            </a:r>
          </a:p>
          <a:p>
            <a:pPr marL="1143000" lvl="2" indent="-228600"/>
            <a:r>
              <a:rPr lang="en-US" dirty="0"/>
              <a:t>address to be put in Slack #social</a:t>
            </a:r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Day 3:</a:t>
            </a:r>
            <a:endParaRPr dirty="0"/>
          </a:p>
          <a:p>
            <a:pPr marL="685800" lvl="1" indent="-228600">
              <a:buSzPts val="2000"/>
            </a:pPr>
            <a:r>
              <a:rPr lang="en-US" dirty="0"/>
              <a:t>Self-sponsored fun activity</a:t>
            </a:r>
          </a:p>
          <a:p>
            <a:pPr marL="1143000" lvl="2" indent="-228600">
              <a:buSzPts val="2000"/>
            </a:pPr>
            <a:r>
              <a:rPr lang="en-US" dirty="0"/>
              <a:t>Escape room (~$28) or axe throwing (exact price depends on # of people)</a:t>
            </a:r>
          </a:p>
          <a:p>
            <a:pPr marL="1143000" lvl="2" indent="-228600">
              <a:buSzPts val="2000"/>
            </a:pPr>
            <a:r>
              <a:rPr lang="en-US" dirty="0"/>
              <a:t>Sign ups for both are on sheet at the front of the room. First come, first serve basis. 16 max for escape rooms, axe throwing has a bit more flexibility </a:t>
            </a:r>
          </a:p>
          <a:p>
            <a:pPr marL="228600" indent="-228600">
              <a:buSzPts val="2000"/>
            </a:pPr>
            <a:r>
              <a:rPr lang="en-US" dirty="0">
                <a:solidFill>
                  <a:schemeClr val="tx1"/>
                </a:solidFill>
              </a:rPr>
              <a:t>Day 5: </a:t>
            </a:r>
          </a:p>
          <a:p>
            <a:pPr marL="685800" lvl="1" indent="-228600">
              <a:buSzPts val="2400"/>
            </a:pPr>
            <a:r>
              <a:rPr lang="en-US" dirty="0">
                <a:solidFill>
                  <a:schemeClr val="tx1"/>
                </a:solidFill>
              </a:rPr>
              <a:t>Hike after lunch</a:t>
            </a:r>
          </a:p>
          <a:p>
            <a:pPr marL="1143000" lvl="2" indent="-228600">
              <a:buSzPts val="2400"/>
            </a:pPr>
            <a:r>
              <a:rPr lang="en-US" dirty="0">
                <a:solidFill>
                  <a:schemeClr val="tx1"/>
                </a:solidFill>
              </a:rPr>
              <a:t>I’ll throw a few options in #social</a:t>
            </a:r>
            <a:endParaRPr dirty="0">
              <a:solidFill>
                <a:schemeClr val="tx1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99" name="Google Shape;9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28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Summer School Etiquette</a:t>
            </a:r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body" idx="1"/>
          </p:nvPr>
        </p:nvSpPr>
        <p:spPr>
          <a:xfrm>
            <a:off x="838200" y="1749425"/>
            <a:ext cx="10515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228600" lvl="0" indent="-19932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845" dirty="0"/>
              <a:t>All attendees are expected to follow the PyHC Code of Conduct at all times.</a:t>
            </a:r>
            <a:endParaRPr sz="5845" dirty="0"/>
          </a:p>
          <a:p>
            <a:pPr marL="685800" lvl="1" indent="-23741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8982"/>
              <a:buChar char="•"/>
            </a:pPr>
            <a:r>
              <a:rPr lang="en-US" sz="5445" u="sng" dirty="0">
                <a:solidFill>
                  <a:schemeClr val="hlink"/>
                </a:solidFill>
                <a:hlinkClick r:id="rId3"/>
              </a:rPr>
              <a:t>https://heliopython.org/docs/code_of_conduct/</a:t>
            </a:r>
            <a:r>
              <a:rPr lang="en-US" sz="5445" dirty="0"/>
              <a:t> </a:t>
            </a:r>
            <a:endParaRPr sz="5445" dirty="0"/>
          </a:p>
          <a:p>
            <a:pPr marL="685800" lvl="1" indent="-23741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8982"/>
              <a:buChar char="•"/>
            </a:pPr>
            <a:r>
              <a:rPr lang="en-US" sz="5445" dirty="0"/>
              <a:t>Violations could result in dismissal from the Summer School.</a:t>
            </a:r>
          </a:p>
          <a:p>
            <a:pPr marL="228600" indent="-237418">
              <a:spcBef>
                <a:spcPts val="0"/>
              </a:spcBef>
              <a:buSzPct val="88982"/>
            </a:pPr>
            <a:r>
              <a:rPr lang="en-US" sz="5845" dirty="0"/>
              <a:t>Zoom</a:t>
            </a:r>
          </a:p>
          <a:p>
            <a:pPr marL="685800" lvl="1" indent="-237418">
              <a:spcBef>
                <a:spcPts val="0"/>
              </a:spcBef>
              <a:buSzPct val="88982"/>
            </a:pPr>
            <a:r>
              <a:rPr lang="en-US" sz="5445" dirty="0"/>
              <a:t>Please don’t share the link with anyone else not a part of the summer school</a:t>
            </a:r>
          </a:p>
          <a:p>
            <a:pPr marL="685800" lvl="1" indent="-237418">
              <a:spcBef>
                <a:spcPts val="0"/>
              </a:spcBef>
              <a:buSzPct val="88982"/>
            </a:pPr>
            <a:r>
              <a:rPr lang="en-US" sz="5445" dirty="0"/>
              <a:t>Stay muted if not asked to unmute</a:t>
            </a:r>
            <a:endParaRPr sz="5445" dirty="0"/>
          </a:p>
          <a:p>
            <a:pPr marL="228600" lvl="0" indent="-19932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845" dirty="0"/>
              <a:t>Issues with/questions about HelioCloud?</a:t>
            </a:r>
            <a:endParaRPr sz="5845" dirty="0"/>
          </a:p>
          <a:p>
            <a:pPr marL="685800" lvl="1" indent="-2145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445" dirty="0"/>
              <a:t>Virtual: ask in #tech-questions</a:t>
            </a:r>
            <a:endParaRPr sz="5445" dirty="0"/>
          </a:p>
          <a:p>
            <a:pPr marL="685800" lvl="1" indent="-2145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445" dirty="0"/>
              <a:t>In-person: ask our HelioCloud rep, or ask in #tech-questions</a:t>
            </a:r>
            <a:endParaRPr lang="en-US" sz="5845" dirty="0"/>
          </a:p>
          <a:p>
            <a:pPr marL="228600" indent="-214562">
              <a:spcBef>
                <a:spcPts val="500"/>
              </a:spcBef>
              <a:buSzPct val="100000"/>
            </a:pPr>
            <a:r>
              <a:rPr lang="en-US" sz="5845" dirty="0">
                <a:solidFill>
                  <a:schemeClr val="tx1"/>
                </a:solidFill>
              </a:rPr>
              <a:t>Presentation questions?</a:t>
            </a:r>
          </a:p>
          <a:p>
            <a:pPr marL="685800" lvl="1" indent="-214562">
              <a:buSzPct val="100000"/>
            </a:pPr>
            <a:r>
              <a:rPr lang="en-US" sz="5445" dirty="0">
                <a:solidFill>
                  <a:schemeClr val="tx1"/>
                </a:solidFill>
              </a:rPr>
              <a:t>Virtual: ask in Q&amp;A on Zoom (not in the comment section)</a:t>
            </a:r>
          </a:p>
          <a:p>
            <a:pPr marL="685800" lvl="1" indent="-214562">
              <a:buSzPct val="100000"/>
            </a:pPr>
            <a:r>
              <a:rPr lang="en-US" sz="5445" dirty="0">
                <a:solidFill>
                  <a:schemeClr val="tx1"/>
                </a:solidFill>
              </a:rPr>
              <a:t>In-person: use microphones (raise hand), can also use Q&amp;A in Zoom</a:t>
            </a:r>
          </a:p>
          <a:p>
            <a:pPr marL="685800" lvl="1" indent="-214562">
              <a:buSzPct val="100000"/>
            </a:pPr>
            <a:r>
              <a:rPr lang="en-US" sz="5445" dirty="0">
                <a:solidFill>
                  <a:schemeClr val="tx1"/>
                </a:solidFill>
              </a:rPr>
              <a:t>Both: for non-immediate questions, ask in separate package channels in Slack </a:t>
            </a:r>
            <a:endParaRPr sz="5445" dirty="0">
              <a:solidFill>
                <a:schemeClr val="tx1"/>
              </a:solidFill>
            </a:endParaRPr>
          </a:p>
          <a:p>
            <a:pPr marL="228600" lvl="0" indent="-19932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845" dirty="0"/>
              <a:t>General Summer School questions?</a:t>
            </a:r>
            <a:endParaRPr sz="5845" dirty="0"/>
          </a:p>
          <a:p>
            <a:pPr marL="685800" lvl="1" indent="-2145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445" dirty="0"/>
              <a:t>Post in the #general chat in the Summer School’s Slack Space (desired)</a:t>
            </a:r>
            <a:endParaRPr sz="5445" dirty="0"/>
          </a:p>
          <a:p>
            <a:pPr marL="685800" lvl="1" indent="-2145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445" dirty="0"/>
              <a:t>Email: </a:t>
            </a:r>
            <a:r>
              <a:rPr lang="en-US" sz="5445" u="sng" dirty="0">
                <a:solidFill>
                  <a:schemeClr val="hlink"/>
                </a:solidFill>
                <a:hlinkClick r:id="rId4"/>
              </a:rPr>
              <a:t>pyhc-confidential@lasp.colorado.edu</a:t>
            </a:r>
            <a:r>
              <a:rPr lang="en-US" sz="5445" dirty="0"/>
              <a:t> </a:t>
            </a:r>
          </a:p>
        </p:txBody>
      </p:sp>
      <p:pic>
        <p:nvPicPr>
          <p:cNvPr id="107" name="Google Shape;10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0ee7fdce5_0_0"/>
          <p:cNvSpPr/>
          <p:nvPr/>
        </p:nvSpPr>
        <p:spPr>
          <a:xfrm>
            <a:off x="-1" y="0"/>
            <a:ext cx="12192000" cy="1502100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30ee7fdce5_0_0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Saving HelioCloud Content</a:t>
            </a:r>
            <a:endParaRPr/>
          </a:p>
        </p:txBody>
      </p:sp>
      <p:sp>
        <p:nvSpPr>
          <p:cNvPr id="114" name="Google Shape;114;g130ee7fdce5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To save everything as a local copy to your machine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 HelioCloud, go to New Launcher -&gt; Terminal, which creates a </a:t>
            </a:r>
            <a:r>
              <a:rPr lang="en-US" dirty="0" err="1"/>
              <a:t>linux</a:t>
            </a:r>
            <a:r>
              <a:rPr lang="en-US" dirty="0"/>
              <a:t> terminal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Zip all the files there with “zip </a:t>
            </a:r>
            <a:r>
              <a:rPr lang="en-US" dirty="0" err="1"/>
              <a:t>myfiles.zip</a:t>
            </a:r>
            <a:r>
              <a:rPr lang="en-US" dirty="0"/>
              <a:t> -r summer-school/” (where ‘</a:t>
            </a:r>
            <a:r>
              <a:rPr lang="en-US" dirty="0" err="1"/>
              <a:t>myfiles.zip</a:t>
            </a:r>
            <a:r>
              <a:rPr lang="en-US" dirty="0"/>
              <a:t>’ is whatever you want to name your archive)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Once that finishes (it takes a while; lots of data there) you can go back to the HelioCloud file browser (right side) and in your home directory is ‘</a:t>
            </a:r>
            <a:r>
              <a:rPr lang="en-US" dirty="0" err="1"/>
              <a:t>myfiles.zip</a:t>
            </a:r>
            <a:r>
              <a:rPr lang="en-US" dirty="0"/>
              <a:t>’.  Select it and right-click to Download to your local machine.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Once you’re home, unpack and you can continue working with them (install Jupyter </a:t>
            </a:r>
            <a:r>
              <a:rPr lang="en-US" dirty="0" err="1"/>
              <a:t>etc</a:t>
            </a:r>
            <a:r>
              <a:rPr lang="en-US" dirty="0"/>
              <a:t> to use locally)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US" b="1" i="1" u="sng" dirty="0">
                <a:solidFill>
                  <a:srgbClr val="0000FF"/>
                </a:solidFill>
              </a:rPr>
              <a:t>Make sure to save every by next Wednesday, May 29th EOD (MT)</a:t>
            </a:r>
            <a:endParaRPr b="1" i="1" u="sng" dirty="0">
              <a:solidFill>
                <a:srgbClr val="0000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You can also get at all the notebooks/content from the summer-school GitHub repository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https://github.com/heliophysicsPy/summer-school</a:t>
            </a:r>
            <a:r>
              <a:rPr lang="en-US" dirty="0"/>
              <a:t>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15" name="Google Shape;115;g130ee7fdce5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994</Words>
  <Application>Microsoft Macintosh PowerPoint</Application>
  <PresentationFormat>Widescreen</PresentationFormat>
  <Paragraphs>108</Paragraphs>
  <Slides>10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Arial,Sans-Serif</vt:lpstr>
      <vt:lpstr>Calibri</vt:lpstr>
      <vt:lpstr>Office Theme</vt:lpstr>
      <vt:lpstr>PyHC + Summer School Introduction</vt:lpstr>
      <vt:lpstr>PyHC Mission Statement</vt:lpstr>
      <vt:lpstr>PyHC, a Grassroots Effort</vt:lpstr>
      <vt:lpstr>Organizational structure</vt:lpstr>
      <vt:lpstr>PyHC Projects</vt:lpstr>
      <vt:lpstr>Summer School Agenda</vt:lpstr>
      <vt:lpstr>Summer School Extras</vt:lpstr>
      <vt:lpstr>Summer School Etiquette</vt:lpstr>
      <vt:lpstr>Saving HelioCloud Content</vt:lpstr>
      <vt:lpstr>Miscellaneous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Alex DeWolfe</dc:creator>
  <cp:lastModifiedBy>Julie Barnum</cp:lastModifiedBy>
  <cp:revision>16</cp:revision>
  <dcterms:created xsi:type="dcterms:W3CDTF">2018-07-13T18:52:03Z</dcterms:created>
  <dcterms:modified xsi:type="dcterms:W3CDTF">2024-05-20T05:55:11Z</dcterms:modified>
</cp:coreProperties>
</file>